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9" r:id="rId2"/>
    <p:sldId id="256" r:id="rId3"/>
    <p:sldId id="257" r:id="rId4"/>
    <p:sldId id="258" r:id="rId5"/>
    <p:sldId id="260" r:id="rId6"/>
    <p:sldId id="262" r:id="rId7"/>
    <p:sldId id="263" r:id="rId8"/>
    <p:sldId id="265" r:id="rId9"/>
    <p:sldId id="270" r:id="rId10"/>
  </p:sldIdLst>
  <p:sldSz cx="12192000" cy="6858000"/>
  <p:notesSz cx="6858000" cy="9144000"/>
  <p:embeddedFontLst>
    <p:embeddedFont>
      <p:font typeface="Work Sans" pitchFamily="2" charset="0"/>
      <p:regular r:id="rId12"/>
      <p:bold r:id="rId13"/>
      <p:italic r:id="rId14"/>
      <p:boldItalic r:id="rId15"/>
    </p:embeddedFont>
    <p:embeddedFont>
      <p:font typeface="Work Sans Light" pitchFamily="2" charset="0"/>
      <p:regular r:id="rId16"/>
      <p:bold r:id="rId17"/>
      <p:italic r:id="rId18"/>
      <p:boldItalic r:id="rId19"/>
    </p:embeddedFont>
    <p:embeddedFont>
      <p:font typeface="Work Sans Medium"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Bko2uAjUSpa19w3xvQVlXzNct7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Esteban Alfonso Hernandez" initials="JEAH" lastIdx="1" clrIdx="0">
    <p:extLst>
      <p:ext uri="{19B8F6BF-5375-455C-9EA6-DF929625EA0E}">
        <p15:presenceInfo xmlns:p15="http://schemas.microsoft.com/office/powerpoint/2012/main" userId="Juan Esteban Alfonso Hernand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60"/>
  </p:normalViewPr>
  <p:slideViewPr>
    <p:cSldViewPr snapToGrid="0">
      <p:cViewPr varScale="1">
        <p:scale>
          <a:sx n="104" d="100"/>
          <a:sy n="104" d="100"/>
        </p:scale>
        <p:origin x="8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17"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9"/>
          <p:cNvSpPr>
            <a:spLocks noGrp="1"/>
          </p:cNvSpPr>
          <p:nvPr>
            <p:ph type="pic" idx="2"/>
          </p:nvPr>
        </p:nvSpPr>
        <p:spPr>
          <a:xfrm>
            <a:off x="5183188" y="987425"/>
            <a:ext cx="6172200" cy="4873625"/>
          </a:xfrm>
          <a:prstGeom prst="rect">
            <a:avLst/>
          </a:prstGeom>
          <a:noFill/>
          <a:ln>
            <a:noFill/>
          </a:ln>
        </p:spPr>
      </p:sp>
      <p:sp>
        <p:nvSpPr>
          <p:cNvPr id="80" name="Google Shape;80;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18"/>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19"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19"/>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4"/>
          <p:cNvSpPr txBox="1"/>
          <p:nvPr/>
        </p:nvSpPr>
        <p:spPr>
          <a:xfrm>
            <a:off x="1249490" y="676422"/>
            <a:ext cx="5374951"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3600" b="1" dirty="0">
                <a:solidFill>
                  <a:schemeClr val="lt1"/>
                </a:solidFill>
                <a:latin typeface="Work Sans Medium"/>
                <a:ea typeface="Work Sans Medium"/>
                <a:cs typeface="Work Sans Medium"/>
                <a:sym typeface="Work Sans Medium"/>
              </a:rPr>
              <a:t>Registro de Actividad para Guardias de Seguridad (R.A.G.S)</a:t>
            </a:r>
            <a:endParaRPr sz="3600" b="1" dirty="0"/>
          </a:p>
        </p:txBody>
      </p:sp>
      <p:sp>
        <p:nvSpPr>
          <p:cNvPr id="127" name="Google Shape;127;p4"/>
          <p:cNvSpPr txBox="1"/>
          <p:nvPr/>
        </p:nvSpPr>
        <p:spPr>
          <a:xfrm>
            <a:off x="1278064" y="3237807"/>
            <a:ext cx="2001545" cy="1767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Work Sans Light"/>
              <a:ea typeface="Work Sans Light"/>
              <a:cs typeface="Work Sans Light"/>
              <a:sym typeface="Work Sans Light"/>
            </a:endParaRPr>
          </a:p>
        </p:txBody>
      </p:sp>
      <p:sp>
        <p:nvSpPr>
          <p:cNvPr id="128" name="Google Shape;128;p4"/>
          <p:cNvSpPr txBox="1"/>
          <p:nvPr/>
        </p:nvSpPr>
        <p:spPr>
          <a:xfrm>
            <a:off x="3279610" y="3237807"/>
            <a:ext cx="2001546" cy="1767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29" name="Google Shape;129;p4"/>
          <p:cNvSpPr txBox="1"/>
          <p:nvPr/>
        </p:nvSpPr>
        <p:spPr>
          <a:xfrm>
            <a:off x="6638725" y="3018185"/>
            <a:ext cx="4547336" cy="27699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Problema</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Objetivos</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Justificación</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Alcance</a:t>
            </a:r>
            <a:endParaRPr dirty="0"/>
          </a:p>
          <a:p>
            <a:pPr marL="0" marR="0" lvl="0" indent="0" algn="l" rtl="0">
              <a:spcBef>
                <a:spcPts val="0"/>
              </a:spcBef>
              <a:spcAft>
                <a:spcPts val="0"/>
              </a:spcAft>
              <a:buNone/>
            </a:pPr>
            <a:r>
              <a:rPr lang="es-MX" sz="3200" b="1" dirty="0">
                <a:solidFill>
                  <a:schemeClr val="dk1"/>
                </a:solidFill>
                <a:latin typeface="Work Sans Light"/>
                <a:ea typeface="Work Sans Light"/>
                <a:cs typeface="Work Sans Light"/>
                <a:sym typeface="Work Sans Light"/>
              </a:rPr>
              <a:t>Delimitación</a:t>
            </a:r>
            <a:endParaRPr dirty="0"/>
          </a:p>
          <a:p>
            <a:pPr marL="0" marR="0" lvl="0" indent="0" algn="l" rtl="0">
              <a:spcBef>
                <a:spcPts val="0"/>
              </a:spcBef>
              <a:spcAft>
                <a:spcPts val="0"/>
              </a:spcAft>
              <a:buNone/>
            </a:pPr>
            <a:endParaRPr dirty="0"/>
          </a:p>
        </p:txBody>
      </p:sp>
      <p:pic>
        <p:nvPicPr>
          <p:cNvPr id="130" name="Google Shape;130;p4" descr="Interfaz de usuario gráfica, Aplicación, Teams&#10;&#10;Descripción generada automáticamente"/>
          <p:cNvPicPr preferRelativeResize="0"/>
          <p:nvPr/>
        </p:nvPicPr>
        <p:blipFill rotWithShape="1">
          <a:blip r:embed="rId4">
            <a:alphaModFix/>
          </a:blip>
          <a:srcRect/>
          <a:stretch/>
        </p:blipFill>
        <p:spPr>
          <a:xfrm>
            <a:off x="1420940" y="3371850"/>
            <a:ext cx="1650874" cy="1511632"/>
          </a:xfrm>
          <a:prstGeom prst="rect">
            <a:avLst/>
          </a:prstGeom>
          <a:noFill/>
          <a:ln>
            <a:noFill/>
          </a:ln>
        </p:spPr>
      </p:pic>
      <p:pic>
        <p:nvPicPr>
          <p:cNvPr id="7" name="Imagen 6">
            <a:extLst>
              <a:ext uri="{FF2B5EF4-FFF2-40B4-BE49-F238E27FC236}">
                <a16:creationId xmlns:a16="http://schemas.microsoft.com/office/drawing/2014/main" id="{6C80BDD2-DF38-7C74-45B2-17109F979089}"/>
              </a:ext>
            </a:extLst>
          </p:cNvPr>
          <p:cNvPicPr>
            <a:picLocks noChangeAspect="1"/>
          </p:cNvPicPr>
          <p:nvPr/>
        </p:nvPicPr>
        <p:blipFill>
          <a:blip r:embed="rId5"/>
          <a:stretch>
            <a:fillRect/>
          </a:stretch>
        </p:blipFill>
        <p:spPr>
          <a:xfrm>
            <a:off x="3546812" y="3237807"/>
            <a:ext cx="1581460" cy="1767330"/>
          </a:xfrm>
          <a:prstGeom prst="rect">
            <a:avLst/>
          </a:prstGeom>
        </p:spPr>
      </p:pic>
      <p:cxnSp>
        <p:nvCxnSpPr>
          <p:cNvPr id="8" name="Google Shape;110;p2">
            <a:extLst>
              <a:ext uri="{FF2B5EF4-FFF2-40B4-BE49-F238E27FC236}">
                <a16:creationId xmlns:a16="http://schemas.microsoft.com/office/drawing/2014/main" id="{D0B1A69C-917C-424A-BA76-4A2B1A2892C8}"/>
              </a:ext>
            </a:extLst>
          </p:cNvPr>
          <p:cNvCxnSpPr>
            <a:cxnSpLocks/>
          </p:cNvCxnSpPr>
          <p:nvPr/>
        </p:nvCxnSpPr>
        <p:spPr>
          <a:xfrm>
            <a:off x="1249490" y="2436104"/>
            <a:ext cx="5037010" cy="0"/>
          </a:xfrm>
          <a:prstGeom prst="straightConnector1">
            <a:avLst/>
          </a:prstGeom>
          <a:noFill/>
          <a:ln w="9525" cap="flat" cmpd="sng">
            <a:solidFill>
              <a:schemeClr val="lt1"/>
            </a:solidFill>
            <a:prstDash val="solid"/>
            <a:miter lim="800000"/>
            <a:headEnd type="none" w="sm" len="sm"/>
            <a:tailEnd type="none" w="sm" len="sm"/>
          </a:ln>
        </p:spPr>
      </p:cxnSp>
      <p:pic>
        <p:nvPicPr>
          <p:cNvPr id="11" name="Imagen 10">
            <a:extLst>
              <a:ext uri="{FF2B5EF4-FFF2-40B4-BE49-F238E27FC236}">
                <a16:creationId xmlns:a16="http://schemas.microsoft.com/office/drawing/2014/main" id="{B0147906-2E8C-4B2B-2B08-2D41A89A1055}"/>
              </a:ext>
            </a:extLst>
          </p:cNvPr>
          <p:cNvPicPr>
            <a:picLocks noChangeAspect="1"/>
          </p:cNvPicPr>
          <p:nvPr/>
        </p:nvPicPr>
        <p:blipFill>
          <a:blip r:embed="rId6"/>
          <a:stretch>
            <a:fillRect/>
          </a:stretch>
        </p:blipFill>
        <p:spPr>
          <a:xfrm>
            <a:off x="10942510" y="275678"/>
            <a:ext cx="1001840" cy="9221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p:nvPr/>
        </p:nvSpPr>
        <p:spPr>
          <a:xfrm>
            <a:off x="995422" y="2551837"/>
            <a:ext cx="645367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5400" b="1" i="0" u="none" strike="noStrike" cap="none" dirty="0">
                <a:solidFill>
                  <a:srgbClr val="3F3F3F"/>
                </a:solidFill>
                <a:latin typeface="Work Sans"/>
                <a:ea typeface="Work Sans"/>
                <a:cs typeface="Work Sans"/>
                <a:sym typeface="Work Sans"/>
              </a:rPr>
              <a:t>  R.A.G.S</a:t>
            </a:r>
            <a:endParaRPr dirty="0"/>
          </a:p>
        </p:txBody>
      </p:sp>
      <p:sp>
        <p:nvSpPr>
          <p:cNvPr id="102" name="Google Shape;102;p1"/>
          <p:cNvSpPr txBox="1"/>
          <p:nvPr/>
        </p:nvSpPr>
        <p:spPr>
          <a:xfrm>
            <a:off x="5331133" y="2761818"/>
            <a:ext cx="2001545" cy="1334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MX" sz="1600">
                <a:solidFill>
                  <a:schemeClr val="dk1"/>
                </a:solidFill>
                <a:latin typeface="Work Sans Light"/>
                <a:ea typeface="Work Sans Light"/>
                <a:cs typeface="Work Sans Light"/>
                <a:sym typeface="Work Sans Light"/>
              </a:rPr>
              <a:t>Logo Sistema</a:t>
            </a:r>
            <a:endParaRPr sz="1600">
              <a:solidFill>
                <a:schemeClr val="dk1"/>
              </a:solidFill>
              <a:latin typeface="Work Sans Light"/>
              <a:ea typeface="Work Sans Light"/>
              <a:cs typeface="Work Sans Light"/>
              <a:sym typeface="Work Sans Light"/>
            </a:endParaRPr>
          </a:p>
        </p:txBody>
      </p:sp>
      <p:pic>
        <p:nvPicPr>
          <p:cNvPr id="104" name="Google Shape;104;p1"/>
          <p:cNvPicPr preferRelativeResize="0"/>
          <p:nvPr/>
        </p:nvPicPr>
        <p:blipFill rotWithShape="1">
          <a:blip r:embed="rId3">
            <a:alphaModFix/>
          </a:blip>
          <a:srcRect t="7613"/>
          <a:stretch/>
        </p:blipFill>
        <p:spPr>
          <a:xfrm>
            <a:off x="5333256" y="2678637"/>
            <a:ext cx="2001544" cy="1593059"/>
          </a:xfrm>
          <a:prstGeom prst="rect">
            <a:avLst/>
          </a:prstGeom>
          <a:noFill/>
          <a:ln>
            <a:noFill/>
          </a:ln>
        </p:spPr>
      </p:pic>
      <p:pic>
        <p:nvPicPr>
          <p:cNvPr id="3" name="Imagen 2">
            <a:extLst>
              <a:ext uri="{FF2B5EF4-FFF2-40B4-BE49-F238E27FC236}">
                <a16:creationId xmlns:a16="http://schemas.microsoft.com/office/drawing/2014/main" id="{ED2DB933-57C6-4C6A-6B23-AFD4C69D42A6}"/>
              </a:ext>
            </a:extLst>
          </p:cNvPr>
          <p:cNvPicPr>
            <a:picLocks noChangeAspect="1"/>
          </p:cNvPicPr>
          <p:nvPr/>
        </p:nvPicPr>
        <p:blipFill>
          <a:blip r:embed="rId4"/>
          <a:srcRect l="4535" r="1676"/>
          <a:stretch/>
        </p:blipFill>
        <p:spPr>
          <a:xfrm>
            <a:off x="7389830" y="2928935"/>
            <a:ext cx="3997307" cy="1171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
          <p:cNvSpPr txBox="1"/>
          <p:nvPr/>
        </p:nvSpPr>
        <p:spPr>
          <a:xfrm>
            <a:off x="4336437" y="2124524"/>
            <a:ext cx="351912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7200" dirty="0">
                <a:solidFill>
                  <a:schemeClr val="lt1"/>
                </a:solidFill>
                <a:latin typeface="Work Sans Medium" pitchFamily="2" charset="0"/>
                <a:ea typeface="Work Sans Light"/>
                <a:cs typeface="Work Sans Light"/>
                <a:sym typeface="Work Sans Light"/>
              </a:rPr>
              <a:t>R.A.G.S</a:t>
            </a:r>
            <a:endParaRPr dirty="0">
              <a:latin typeface="Work Sans Medium" pitchFamily="2" charset="0"/>
            </a:endParaRPr>
          </a:p>
        </p:txBody>
      </p:sp>
      <p:cxnSp>
        <p:nvCxnSpPr>
          <p:cNvPr id="110" name="Google Shape;110;p2"/>
          <p:cNvCxnSpPr>
            <a:cxnSpLocks/>
          </p:cNvCxnSpPr>
          <p:nvPr/>
        </p:nvCxnSpPr>
        <p:spPr>
          <a:xfrm>
            <a:off x="4156329" y="3293358"/>
            <a:ext cx="3930396" cy="0"/>
          </a:xfrm>
          <a:prstGeom prst="straightConnector1">
            <a:avLst/>
          </a:prstGeom>
          <a:noFill/>
          <a:ln w="9525" cap="flat" cmpd="sng">
            <a:solidFill>
              <a:schemeClr val="lt1"/>
            </a:solidFill>
            <a:prstDash val="solid"/>
            <a:miter lim="800000"/>
            <a:headEnd type="none" w="sm" len="sm"/>
            <a:tailEnd type="none" w="sm" len="sm"/>
          </a:ln>
        </p:spPr>
      </p:cxnSp>
      <p:sp>
        <p:nvSpPr>
          <p:cNvPr id="111" name="Google Shape;111;p2"/>
          <p:cNvSpPr txBox="1"/>
          <p:nvPr/>
        </p:nvSpPr>
        <p:spPr>
          <a:xfrm>
            <a:off x="4336437" y="3533189"/>
            <a:ext cx="3854368" cy="400069"/>
          </a:xfrm>
          <a:prstGeom prst="rect">
            <a:avLst/>
          </a:prstGeom>
          <a:noFill/>
          <a:ln>
            <a:noFill/>
          </a:ln>
        </p:spPr>
        <p:txBody>
          <a:bodyPr spcFirstLastPara="1" wrap="square" lIns="91425" tIns="45700" rIns="91425" bIns="45700" anchor="t" anchorCtr="0">
            <a:spAutoFit/>
          </a:bodyPr>
          <a:lstStyle/>
          <a:p>
            <a:pPr marR="0" lvl="0" algn="r" rtl="0">
              <a:spcBef>
                <a:spcPts val="0"/>
              </a:spcBef>
              <a:spcAft>
                <a:spcPts val="0"/>
              </a:spcAft>
            </a:pPr>
            <a:r>
              <a:rPr lang="es-MX" sz="2000" b="1" dirty="0">
                <a:solidFill>
                  <a:schemeClr val="lt1"/>
                </a:solidFill>
                <a:latin typeface="Work Sans Light"/>
                <a:ea typeface="Work Sans Light"/>
                <a:cs typeface="Work Sans Light"/>
                <a:sym typeface="Work Sans Light"/>
              </a:rPr>
              <a:t>Juan Esteban Alfonso</a:t>
            </a:r>
            <a:endParaRPr sz="2000" b="1" dirty="0"/>
          </a:p>
        </p:txBody>
      </p:sp>
      <p:sp>
        <p:nvSpPr>
          <p:cNvPr id="112" name="Google Shape;112;p2"/>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11 de Agosto 2024</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pic>
        <p:nvPicPr>
          <p:cNvPr id="118" name="Google Shape;118;p3" descr="Un joven hablando con un celular en la mano de una persona con sombrero&#10;&#10;Descripción generada automáticamente con confianza baja"/>
          <p:cNvPicPr preferRelativeResize="0"/>
          <p:nvPr/>
        </p:nvPicPr>
        <p:blipFill rotWithShape="1">
          <a:blip r:embed="rId4">
            <a:alphaModFix/>
          </a:blip>
          <a:srcRect l="10202" r="14316"/>
          <a:stretch/>
        </p:blipFill>
        <p:spPr>
          <a:xfrm>
            <a:off x="5662863" y="0"/>
            <a:ext cx="6529137" cy="6858001"/>
          </a:xfrm>
          <a:prstGeom prst="rect">
            <a:avLst/>
          </a:prstGeom>
          <a:noFill/>
          <a:ln>
            <a:noFill/>
          </a:ln>
        </p:spPr>
      </p:pic>
      <p:sp>
        <p:nvSpPr>
          <p:cNvPr id="119" name="Google Shape;119;p3"/>
          <p:cNvSpPr/>
          <p:nvPr/>
        </p:nvSpPr>
        <p:spPr>
          <a:xfrm>
            <a:off x="1182520" y="1242290"/>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3"/>
          <p:cNvSpPr txBox="1"/>
          <p:nvPr/>
        </p:nvSpPr>
        <p:spPr>
          <a:xfrm>
            <a:off x="1182520" y="1107665"/>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21" name="Google Shape;121;p3"/>
          <p:cNvSpPr txBox="1"/>
          <p:nvPr/>
        </p:nvSpPr>
        <p:spPr>
          <a:xfrm>
            <a:off x="1012706" y="1988650"/>
            <a:ext cx="3854368"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dirty="0">
                <a:solidFill>
                  <a:schemeClr val="dk1"/>
                </a:solidFill>
                <a:latin typeface="Work Sans Light"/>
                <a:ea typeface="Work Sans Light"/>
                <a:cs typeface="Work Sans Light"/>
                <a:sym typeface="Work Sans Light"/>
              </a:rPr>
              <a:t>Registro de Actividad para Guardias de seguridad, tipo minuta virtual</a:t>
            </a:r>
            <a:endParaRPr sz="1800" dirty="0"/>
          </a:p>
          <a:p>
            <a:pPr marL="0" marR="0" lvl="0" indent="0" algn="l" rtl="0">
              <a:spcBef>
                <a:spcPts val="0"/>
              </a:spcBef>
              <a:spcAft>
                <a:spcPts val="0"/>
              </a:spcAft>
              <a:buNone/>
            </a:pPr>
            <a:endParaRPr sz="1800" dirty="0">
              <a:solidFill>
                <a:schemeClr val="dk1"/>
              </a:solidFill>
              <a:latin typeface="Work Sans Light"/>
              <a:ea typeface="Work Sans Light"/>
              <a:cs typeface="Work Sans Light"/>
              <a:sym typeface="Work Sans Light"/>
            </a:endParaRPr>
          </a:p>
          <a:p>
            <a:pPr marL="0" marR="0" lvl="0" indent="0" rtl="0">
              <a:spcBef>
                <a:spcPts val="0"/>
              </a:spcBef>
              <a:spcAft>
                <a:spcPts val="0"/>
              </a:spcAft>
              <a:buNone/>
            </a:pPr>
            <a:r>
              <a:rPr lang="es-MX" sz="1800" dirty="0">
                <a:solidFill>
                  <a:schemeClr val="dk1"/>
                </a:solidFill>
                <a:latin typeface="Work Sans Light"/>
                <a:ea typeface="Work Sans Light"/>
                <a:cs typeface="Work Sans Light"/>
                <a:sym typeface="Work Sans Light"/>
              </a:rPr>
              <a:t>El software facilita la interacción del guardia de seguridad con los datos, agiliza el registro de información y reduce considerablemente el uso de materia prima.</a:t>
            </a:r>
            <a:endParaRPr sz="1800" dirty="0"/>
          </a:p>
        </p:txBody>
      </p:sp>
      <p:pic>
        <p:nvPicPr>
          <p:cNvPr id="3" name="Imagen 2">
            <a:extLst>
              <a:ext uri="{FF2B5EF4-FFF2-40B4-BE49-F238E27FC236}">
                <a16:creationId xmlns:a16="http://schemas.microsoft.com/office/drawing/2014/main" id="{67AD51AA-5803-31EF-6B5A-5D821955197E}"/>
              </a:ext>
            </a:extLst>
          </p:cNvPr>
          <p:cNvPicPr>
            <a:picLocks noChangeAspect="1"/>
          </p:cNvPicPr>
          <p:nvPr/>
        </p:nvPicPr>
        <p:blipFill>
          <a:blip r:embed="rId5"/>
          <a:stretch>
            <a:fillRect/>
          </a:stretch>
        </p:blipFill>
        <p:spPr>
          <a:xfrm>
            <a:off x="11009480" y="47203"/>
            <a:ext cx="1123951" cy="11950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6" name="Google Shape;136;p5"/>
          <p:cNvSpPr txBox="1"/>
          <p:nvPr/>
        </p:nvSpPr>
        <p:spPr>
          <a:xfrm>
            <a:off x="8694348"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CO" sz="1600" b="1" dirty="0">
              <a:solidFill>
                <a:schemeClr val="lt1"/>
              </a:solidFill>
              <a:latin typeface="Work Sans Light"/>
              <a:ea typeface="Work Sans Light"/>
              <a:cs typeface="Work Sans Light"/>
              <a:sym typeface="Work Sans Light"/>
            </a:endParaRPr>
          </a:p>
        </p:txBody>
      </p:sp>
      <p:sp>
        <p:nvSpPr>
          <p:cNvPr id="137" name="Google Shape;137;p5"/>
          <p:cNvSpPr txBox="1"/>
          <p:nvPr/>
        </p:nvSpPr>
        <p:spPr>
          <a:xfrm>
            <a:off x="9775121"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38" name="Google Shape;138;p5"/>
          <p:cNvSpPr txBox="1"/>
          <p:nvPr/>
        </p:nvSpPr>
        <p:spPr>
          <a:xfrm>
            <a:off x="127126" y="1410971"/>
            <a:ext cx="11608638" cy="452427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endParaRPr sz="1600" dirty="0">
              <a:solidFill>
                <a:schemeClr val="dk1"/>
              </a:solidFill>
              <a:latin typeface="Work Sans Light"/>
              <a:ea typeface="Work Sans Light"/>
              <a:cs typeface="Work Sans Light"/>
              <a:sym typeface="Work Sans Light"/>
            </a:endParaRPr>
          </a:p>
          <a:p>
            <a:pPr lvl="0">
              <a:buClr>
                <a:schemeClr val="dk1"/>
              </a:buClr>
              <a:buSzPts val="1600"/>
            </a:pPr>
            <a:r>
              <a:rPr lang="es-ES" sz="1600" b="1" dirty="0">
                <a:latin typeface="Work Sans Light "/>
              </a:rPr>
              <a:t>La empresa: SENA Sede </a:t>
            </a:r>
            <a:r>
              <a:rPr lang="es-ES" sz="1600" b="1" dirty="0" err="1">
                <a:latin typeface="Work Sans Light "/>
              </a:rPr>
              <a:t>Quirigua</a:t>
            </a:r>
            <a:r>
              <a:rPr lang="es-ES" sz="1600" b="1" dirty="0">
                <a:latin typeface="Work Sans Light "/>
              </a:rPr>
              <a:t> </a:t>
            </a:r>
            <a:r>
              <a:rPr lang="es-ES" sz="1600" dirty="0">
                <a:latin typeface="Work Sans Light "/>
              </a:rPr>
              <a:t>(Servicio Nacional de Aprendizaje) Colombia, ubicado en Bogotá </a:t>
            </a:r>
            <a:r>
              <a:rPr lang="es-ES" sz="1600" dirty="0" err="1">
                <a:latin typeface="Work Sans Light "/>
              </a:rPr>
              <a:t>Cra</a:t>
            </a:r>
            <a:r>
              <a:rPr lang="es-ES" sz="1600" dirty="0">
                <a:latin typeface="Work Sans Light "/>
              </a:rPr>
              <a:t>. 93 #81 75, Engativá, Bogotá, Cundinamarca, es una entidad gubernamental que ofrece formación técnica y profesional. Su misión es proporcionar educación que responda a las demandas del mercado laboral y apoyar el desarrollo económico y social del país.</a:t>
            </a:r>
          </a:p>
          <a:p>
            <a:pPr lvl="0">
              <a:buClr>
                <a:schemeClr val="dk1"/>
              </a:buClr>
              <a:buSzPts val="1600"/>
            </a:pPr>
            <a:endParaRPr lang="es-ES" sz="1600" dirty="0">
              <a:latin typeface="Work Sans Light "/>
            </a:endParaRPr>
          </a:p>
          <a:p>
            <a:pPr lvl="0">
              <a:buClr>
                <a:schemeClr val="dk1"/>
              </a:buClr>
              <a:buSzPts val="1600"/>
            </a:pPr>
            <a:r>
              <a:rPr lang="es-ES" sz="1600" b="1" dirty="0">
                <a:latin typeface="Work Sans Light "/>
              </a:rPr>
              <a:t>Como se ha venido manejando: </a:t>
            </a:r>
            <a:r>
              <a:rPr lang="es-ES" sz="1600" dirty="0">
                <a:latin typeface="Work Sans Light "/>
              </a:rPr>
              <a:t>En el momento de registrar a las personas que ingresan al edificio, se  hace </a:t>
            </a:r>
            <a:r>
              <a:rPr lang="es-ES" sz="1600" dirty="0" err="1">
                <a:latin typeface="Work Sans Light "/>
              </a:rPr>
              <a:t>atrevez</a:t>
            </a:r>
            <a:r>
              <a:rPr lang="es-ES" sz="1600" dirty="0">
                <a:latin typeface="Work Sans Light "/>
              </a:rPr>
              <a:t> de una minuta física, donde se toman los datos a mano, se registra el ingreso de dispositivos, por otro lado esta el manejo de parqueadero que ha tenido varias actualizaciones como cambio de punto, se comento que tampoco tienen registro de los vehículos que ingresan.</a:t>
            </a:r>
          </a:p>
          <a:p>
            <a:pPr lvl="0">
              <a:buClr>
                <a:schemeClr val="dk1"/>
              </a:buClr>
              <a:buSzPts val="1600"/>
            </a:pPr>
            <a:endParaRPr lang="es-ES" sz="1600" dirty="0">
              <a:latin typeface="Work Sans Light "/>
            </a:endParaRPr>
          </a:p>
          <a:p>
            <a:pPr lvl="0">
              <a:buClr>
                <a:schemeClr val="dk1"/>
              </a:buClr>
              <a:buSzPts val="1600"/>
            </a:pPr>
            <a:r>
              <a:rPr lang="es-ES" sz="1600" b="1" dirty="0">
                <a:latin typeface="Work Sans Light "/>
              </a:rPr>
              <a:t>El problema: </a:t>
            </a:r>
            <a:r>
              <a:rPr lang="es-ES" sz="1600" dirty="0">
                <a:latin typeface="Work Sans Light "/>
              </a:rPr>
              <a:t>La sede del </a:t>
            </a:r>
            <a:r>
              <a:rPr lang="es-ES" sz="1600" dirty="0" err="1">
                <a:latin typeface="Work Sans Light "/>
              </a:rPr>
              <a:t>Quirigua</a:t>
            </a:r>
            <a:r>
              <a:rPr lang="es-ES" sz="1600" dirty="0">
                <a:latin typeface="Work Sans Light "/>
              </a:rPr>
              <a:t> esta </a:t>
            </a:r>
            <a:r>
              <a:rPr lang="es-ES" sz="1600" dirty="0" err="1">
                <a:latin typeface="Work Sans Light "/>
              </a:rPr>
              <a:t>teniedo</a:t>
            </a:r>
            <a:r>
              <a:rPr lang="es-ES" sz="1600" dirty="0">
                <a:latin typeface="Work Sans Light "/>
              </a:rPr>
              <a:t> ciertos problemas, en el manejo de registro de control de entrada y salida de la sede</a:t>
            </a:r>
            <a:r>
              <a:rPr lang="es-ES" sz="1600" b="1" dirty="0">
                <a:latin typeface="Work Sans Light "/>
              </a:rPr>
              <a:t> </a:t>
            </a:r>
            <a:r>
              <a:rPr lang="es-ES" sz="1600" dirty="0">
                <a:latin typeface="Work Sans Light "/>
              </a:rPr>
              <a:t>como por ejemplo:</a:t>
            </a:r>
          </a:p>
          <a:p>
            <a:pPr lvl="0">
              <a:buClr>
                <a:schemeClr val="dk1"/>
              </a:buClr>
              <a:buSzPts val="1600"/>
            </a:pPr>
            <a:r>
              <a:rPr lang="es-ES" sz="1600" dirty="0">
                <a:latin typeface="Work Sans Light "/>
              </a:rPr>
              <a:t>-Demora a la entrada y salida de la sede.</a:t>
            </a:r>
          </a:p>
          <a:p>
            <a:pPr lvl="0">
              <a:buClr>
                <a:schemeClr val="dk1"/>
              </a:buClr>
              <a:buSzPts val="1600"/>
            </a:pPr>
            <a:r>
              <a:rPr lang="es-ES" sz="1600" dirty="0">
                <a:latin typeface="Work Sans Light "/>
              </a:rPr>
              <a:t>-Perdida de la información a largo plazo.</a:t>
            </a:r>
          </a:p>
          <a:p>
            <a:pPr lvl="0">
              <a:buClr>
                <a:schemeClr val="dk1"/>
              </a:buClr>
              <a:buSzPts val="1600"/>
            </a:pPr>
            <a:r>
              <a:rPr lang="es-ES" sz="1600" dirty="0">
                <a:latin typeface="Work Sans Light "/>
              </a:rPr>
              <a:t>-Problemas en el manejo del registro del parqueadero.</a:t>
            </a:r>
          </a:p>
          <a:p>
            <a:pPr lvl="0">
              <a:buClr>
                <a:schemeClr val="dk1"/>
              </a:buClr>
              <a:buSzPts val="1600"/>
            </a:pPr>
            <a:r>
              <a:rPr lang="es-ES" sz="1600" dirty="0">
                <a:latin typeface="Work Sans Light "/>
              </a:rPr>
              <a:t>-Problemas en el manejo de equipos (computadores).</a:t>
            </a:r>
          </a:p>
          <a:p>
            <a:pPr lvl="0">
              <a:buClr>
                <a:schemeClr val="dk1"/>
              </a:buClr>
              <a:buSzPts val="1600"/>
            </a:pPr>
            <a:endParaRPr lang="es-ES" sz="1600" dirty="0">
              <a:latin typeface="Work Sans Light "/>
            </a:endParaRPr>
          </a:p>
        </p:txBody>
      </p:sp>
      <p:pic>
        <p:nvPicPr>
          <p:cNvPr id="3" name="Imagen 2">
            <a:extLst>
              <a:ext uri="{FF2B5EF4-FFF2-40B4-BE49-F238E27FC236}">
                <a16:creationId xmlns:a16="http://schemas.microsoft.com/office/drawing/2014/main" id="{A665661E-3A2B-9DF9-4063-982174FC08A0}"/>
              </a:ext>
            </a:extLst>
          </p:cNvPr>
          <p:cNvPicPr>
            <a:picLocks noChangeAspect="1"/>
          </p:cNvPicPr>
          <p:nvPr/>
        </p:nvPicPr>
        <p:blipFill>
          <a:blip r:embed="rId3"/>
          <a:stretch>
            <a:fillRect/>
          </a:stretch>
        </p:blipFill>
        <p:spPr>
          <a:xfrm>
            <a:off x="11049964" y="361641"/>
            <a:ext cx="951536" cy="889335"/>
          </a:xfrm>
          <a:prstGeom prst="rect">
            <a:avLst/>
          </a:prstGeom>
        </p:spPr>
      </p:pic>
      <p:pic>
        <p:nvPicPr>
          <p:cNvPr id="5" name="Imagen 4">
            <a:extLst>
              <a:ext uri="{FF2B5EF4-FFF2-40B4-BE49-F238E27FC236}">
                <a16:creationId xmlns:a16="http://schemas.microsoft.com/office/drawing/2014/main" id="{0E1F58C3-D7B2-F960-9125-04AECE3B60DC}"/>
              </a:ext>
            </a:extLst>
          </p:cNvPr>
          <p:cNvPicPr>
            <a:picLocks noChangeAspect="1"/>
          </p:cNvPicPr>
          <p:nvPr/>
        </p:nvPicPr>
        <p:blipFill>
          <a:blip r:embed="rId4"/>
          <a:stretch>
            <a:fillRect/>
          </a:stretch>
        </p:blipFill>
        <p:spPr>
          <a:xfrm>
            <a:off x="9959766" y="373212"/>
            <a:ext cx="752475" cy="800100"/>
          </a:xfrm>
          <a:prstGeom prst="rect">
            <a:avLst/>
          </a:prstGeom>
        </p:spPr>
      </p:pic>
      <p:pic>
        <p:nvPicPr>
          <p:cNvPr id="6" name="Google Shape;130;p4" descr="Interfaz de usuario gráfica, Aplicación, Teams&#10;&#10;Descripción generada automáticamente">
            <a:extLst>
              <a:ext uri="{FF2B5EF4-FFF2-40B4-BE49-F238E27FC236}">
                <a16:creationId xmlns:a16="http://schemas.microsoft.com/office/drawing/2014/main" id="{D9564450-391A-1563-CEB1-42A4438F389F}"/>
              </a:ext>
            </a:extLst>
          </p:cNvPr>
          <p:cNvPicPr preferRelativeResize="0"/>
          <p:nvPr/>
        </p:nvPicPr>
        <p:blipFill rotWithShape="1">
          <a:blip r:embed="rId5">
            <a:alphaModFix/>
          </a:blip>
          <a:srcRect/>
          <a:stretch/>
        </p:blipFill>
        <p:spPr>
          <a:xfrm>
            <a:off x="8637031" y="270476"/>
            <a:ext cx="1194633" cy="9416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7"/>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3" name="Google Shape;153;p7"/>
          <p:cNvSpPr txBox="1"/>
          <p:nvPr/>
        </p:nvSpPr>
        <p:spPr>
          <a:xfrm>
            <a:off x="556218" y="1286827"/>
            <a:ext cx="504300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600" dirty="0">
                <a:solidFill>
                  <a:schemeClr val="dk1"/>
                </a:solidFill>
                <a:latin typeface="Work Sans Light"/>
                <a:ea typeface="Work Sans Light"/>
                <a:cs typeface="Work Sans Light"/>
                <a:sym typeface="Work Sans Light"/>
              </a:rPr>
              <a:t>Desarrollar un Sistema de Información Web </a:t>
            </a:r>
            <a:endParaRPr sz="1600"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r>
              <a:rPr lang="es-MX" sz="1600" b="1" dirty="0">
                <a:solidFill>
                  <a:schemeClr val="dk1"/>
                </a:solidFill>
                <a:latin typeface="Work Sans Light"/>
                <a:ea typeface="Work Sans Light"/>
                <a:cs typeface="Work Sans Light"/>
                <a:sym typeface="Work Sans Light"/>
              </a:rPr>
              <a:t>R.A.G.S </a:t>
            </a:r>
            <a:r>
              <a:rPr lang="es-MX" sz="1600" dirty="0">
                <a:solidFill>
                  <a:schemeClr val="dk1"/>
                </a:solidFill>
                <a:latin typeface="Work Sans Light"/>
                <a:ea typeface="Work Sans Light"/>
                <a:cs typeface="Work Sans Light"/>
                <a:sym typeface="Work Sans Light"/>
              </a:rPr>
              <a:t>para el registro de personas que entre con elementos (computadores, </a:t>
            </a:r>
            <a:r>
              <a:rPr lang="es-MX" sz="1600" dirty="0" err="1">
                <a:solidFill>
                  <a:schemeClr val="dk1"/>
                </a:solidFill>
                <a:latin typeface="Work Sans Light"/>
                <a:ea typeface="Work Sans Light"/>
                <a:cs typeface="Work Sans Light"/>
                <a:sym typeface="Work Sans Light"/>
              </a:rPr>
              <a:t>vehiculo</a:t>
            </a:r>
            <a:r>
              <a:rPr lang="es-MX" sz="1600" dirty="0">
                <a:solidFill>
                  <a:schemeClr val="dk1"/>
                </a:solidFill>
                <a:latin typeface="Work Sans Light"/>
                <a:ea typeface="Work Sans Light"/>
                <a:cs typeface="Work Sans Light"/>
                <a:sym typeface="Work Sans Light"/>
              </a:rPr>
              <a:t> privado)</a:t>
            </a:r>
            <a:endParaRPr sz="1600" dirty="0">
              <a:solidFill>
                <a:schemeClr val="dk1"/>
              </a:solidFill>
              <a:latin typeface="Work Sans Light"/>
              <a:ea typeface="Work Sans Light"/>
              <a:cs typeface="Work Sans Light"/>
              <a:sym typeface="Work Sans Light"/>
            </a:endParaRPr>
          </a:p>
        </p:txBody>
      </p:sp>
      <p:sp>
        <p:nvSpPr>
          <p:cNvPr id="155" name="Google Shape;155;p7"/>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7"/>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Específicos</a:t>
            </a:r>
            <a:endParaRPr/>
          </a:p>
        </p:txBody>
      </p:sp>
      <p:sp>
        <p:nvSpPr>
          <p:cNvPr id="157" name="Google Shape;157;p7"/>
          <p:cNvSpPr txBox="1"/>
          <p:nvPr/>
        </p:nvSpPr>
        <p:spPr>
          <a:xfrm>
            <a:off x="764324" y="3660486"/>
            <a:ext cx="5212614" cy="13233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registros de los Usuarios</a:t>
            </a: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Work Sans Light"/>
                <a:ea typeface="Work Sans Light"/>
                <a:cs typeface="Work Sans Light"/>
                <a:sym typeface="Work Sans Light"/>
              </a:rPr>
              <a:t>Gestionar registro y seguimiento de información</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Work Sans Light"/>
                <a:ea typeface="Work Sans Light"/>
                <a:cs typeface="Work Sans Light"/>
                <a:sym typeface="Work Sans Light"/>
              </a:rPr>
              <a:t>Gestionar Reportes detallados sobre la actividad de los guardias de seguridad </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Work Sans Light"/>
                <a:ea typeface="Work Sans Light"/>
                <a:cs typeface="Work Sans Light"/>
                <a:sym typeface="Work Sans Light"/>
              </a:rPr>
              <a:t>Gestionar registro de vehículos.</a:t>
            </a:r>
          </a:p>
        </p:txBody>
      </p:sp>
      <p:pic>
        <p:nvPicPr>
          <p:cNvPr id="1026" name="Picture 2" descr="LA IMPORTANCIA DE LOS GUARDAS DE SEGURIDAD EN LAS EMPRESAS">
            <a:extLst>
              <a:ext uri="{FF2B5EF4-FFF2-40B4-BE49-F238E27FC236}">
                <a16:creationId xmlns:a16="http://schemas.microsoft.com/office/drawing/2014/main" id="{3C4668A7-B0D5-3B1D-90B8-8400FA34C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583"/>
          <a:stretch/>
        </p:blipFill>
        <p:spPr bwMode="auto">
          <a:xfrm>
            <a:off x="6215063" y="0"/>
            <a:ext cx="5976937" cy="68501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19C62FC-56E3-8909-DBFB-CE84113B332C}"/>
              </a:ext>
            </a:extLst>
          </p:cNvPr>
          <p:cNvPicPr>
            <a:picLocks noChangeAspect="1"/>
          </p:cNvPicPr>
          <p:nvPr/>
        </p:nvPicPr>
        <p:blipFill>
          <a:blip r:embed="rId4"/>
          <a:stretch>
            <a:fillRect/>
          </a:stretch>
        </p:blipFill>
        <p:spPr>
          <a:xfrm>
            <a:off x="6405332" y="26657"/>
            <a:ext cx="1067031" cy="11345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Justificación</a:t>
            </a:r>
            <a:endParaRPr/>
          </a:p>
        </p:txBody>
      </p:sp>
      <p:sp>
        <p:nvSpPr>
          <p:cNvPr id="163" name="Google Shape;163;p8"/>
          <p:cNvSpPr txBox="1"/>
          <p:nvPr/>
        </p:nvSpPr>
        <p:spPr>
          <a:xfrm>
            <a:off x="8694348" y="248363"/>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dirty="0">
              <a:solidFill>
                <a:schemeClr val="lt1"/>
              </a:solidFill>
              <a:latin typeface="Work Sans Light"/>
              <a:ea typeface="Work Sans Light"/>
              <a:cs typeface="Work Sans Light"/>
              <a:sym typeface="Work Sans Light"/>
            </a:endParaRPr>
          </a:p>
        </p:txBody>
      </p:sp>
      <p:sp>
        <p:nvSpPr>
          <p:cNvPr id="164" name="Google Shape;164;p8"/>
          <p:cNvSpPr txBox="1"/>
          <p:nvPr/>
        </p:nvSpPr>
        <p:spPr>
          <a:xfrm>
            <a:off x="9775121" y="248363"/>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65" name="Google Shape;165;p8"/>
          <p:cNvSpPr txBox="1"/>
          <p:nvPr/>
        </p:nvSpPr>
        <p:spPr>
          <a:xfrm>
            <a:off x="540684" y="1567508"/>
            <a:ext cx="11110630"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chemeClr val="dk1"/>
              </a:solidFill>
              <a:latin typeface="Work Sans Light "/>
              <a:ea typeface="Work Sans Light"/>
              <a:cs typeface="Work Sans Light"/>
              <a:sym typeface="Work Sans Light"/>
            </a:endParaRPr>
          </a:p>
          <a:p>
            <a:r>
              <a:rPr lang="es-ES" sz="1600" dirty="0">
                <a:latin typeface="Work Sans Light "/>
              </a:rPr>
              <a:t>Se propone el desarrollo de un Sistema de Información Web denominado </a:t>
            </a:r>
            <a:r>
              <a:rPr lang="es-ES" sz="1600" b="1" dirty="0">
                <a:latin typeface="Work Sans Light "/>
              </a:rPr>
              <a:t>R.A.G.S,</a:t>
            </a:r>
            <a:r>
              <a:rPr lang="es-ES" sz="1600" dirty="0">
                <a:latin typeface="Work Sans Light "/>
              </a:rPr>
              <a:t> que funcionará como una herramienta software para apoyar el seguimiento de los procesos de seguridad en la Empresa </a:t>
            </a:r>
            <a:r>
              <a:rPr lang="es-ES" sz="1600" b="1" dirty="0">
                <a:latin typeface="Work Sans Light "/>
              </a:rPr>
              <a:t>SENA Sede </a:t>
            </a:r>
            <a:r>
              <a:rPr lang="es-ES" sz="1600" b="1" dirty="0" err="1">
                <a:latin typeface="Work Sans Light "/>
              </a:rPr>
              <a:t>Quirigua</a:t>
            </a:r>
            <a:r>
              <a:rPr lang="es-ES" sz="1600" b="1" dirty="0">
                <a:latin typeface="Work Sans Light "/>
              </a:rPr>
              <a:t> Distrito Capital</a:t>
            </a:r>
            <a:r>
              <a:rPr lang="es-ES" sz="1600" dirty="0">
                <a:latin typeface="Work Sans Light "/>
              </a:rPr>
              <a:t>. Este sistema está diseñado para optimizar la gestión y el control de incidencias, informes de actividad. </a:t>
            </a:r>
            <a:r>
              <a:rPr lang="es-ES" sz="1600" b="1" dirty="0">
                <a:latin typeface="Work Sans Light "/>
              </a:rPr>
              <a:t>R.A.G.S</a:t>
            </a:r>
            <a:r>
              <a:rPr lang="es-ES" sz="1600" dirty="0">
                <a:latin typeface="Work Sans Light "/>
              </a:rPr>
              <a:t>  integrará funcionalidades avanzadas que facilitarán el registro, seguimiento y análisis de eventos de seguridad, proporcionando una plataforma centralizada y accesible para el personal encargado de la seguridad.</a:t>
            </a:r>
          </a:p>
          <a:p>
            <a:pPr marL="101600" marR="0" lvl="0" algn="l" rtl="0">
              <a:spcBef>
                <a:spcPts val="0"/>
              </a:spcBef>
              <a:spcAft>
                <a:spcPts val="0"/>
              </a:spcAft>
              <a:buClr>
                <a:schemeClr val="dk1"/>
              </a:buClr>
              <a:buSzPts val="1600"/>
            </a:pPr>
            <a:endParaRPr lang="es-ES" sz="1600" dirty="0">
              <a:solidFill>
                <a:schemeClr val="dk1"/>
              </a:solidFill>
              <a:latin typeface="Work Sans Light "/>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Work Sans Light "/>
              </a:rPr>
              <a:t>El Sistema </a:t>
            </a:r>
            <a:r>
              <a:rPr lang="es-ES" sz="1600" b="1" dirty="0">
                <a:latin typeface="Work Sans Light "/>
              </a:rPr>
              <a:t>R.A.G.S </a:t>
            </a:r>
            <a:r>
              <a:rPr lang="es-ES" sz="1600" dirty="0">
                <a:latin typeface="Work Sans Light "/>
              </a:rPr>
              <a:t> permitirá gestionar eficientemente los perfiles de usuario, como supervisores y guardias de seguridad. En el </a:t>
            </a:r>
            <a:r>
              <a:rPr lang="es-ES" sz="1600" b="1" dirty="0">
                <a:latin typeface="Work Sans Light "/>
              </a:rPr>
              <a:t>Registro y seguimiento de incidencias</a:t>
            </a:r>
            <a:r>
              <a:rPr lang="es-ES" sz="1600" dirty="0">
                <a:latin typeface="Work Sans Light "/>
              </a:rPr>
              <a:t>, los usuarios podrán ingresar y consultar eventos en tiempo real, mejorando la precisión en el seguimiento y la respuesta. Los perfiles podrán generar registros detallados y automatizados, reduciendo el tiempo de elaboración y aumentando la precisión de los datos. Finalmente, el sistema facilitará la creación de reportes gráficos e impresos, esenciales para la toma de decisiones informadas por parte del personal administrativo.</a:t>
            </a:r>
          </a:p>
          <a:p>
            <a:pPr marR="0" lvl="0" algn="l" rtl="0">
              <a:spcBef>
                <a:spcPts val="0"/>
              </a:spcBef>
              <a:spcAft>
                <a:spcPts val="0"/>
              </a:spcAft>
              <a:buClr>
                <a:schemeClr val="dk1"/>
              </a:buClr>
              <a:buSzPts val="1600"/>
            </a:pPr>
            <a:endParaRPr lang="es-ES" sz="1600" dirty="0">
              <a:solidFill>
                <a:schemeClr val="dk1"/>
              </a:solidFill>
              <a:latin typeface="Work Sans Light "/>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Work Sans Light "/>
              </a:rPr>
              <a:t>El Sistema </a:t>
            </a:r>
            <a:r>
              <a:rPr lang="es-ES" sz="1600" b="1" dirty="0">
                <a:latin typeface="Work Sans Light "/>
              </a:rPr>
              <a:t>R.A.G.S </a:t>
            </a:r>
            <a:r>
              <a:rPr lang="es-ES" sz="1600" dirty="0">
                <a:latin typeface="Work Sans Light "/>
              </a:rPr>
              <a:t> contribuirá significativamente al sector de la seguridad y la gestión administrativa al ofrecer una solución integrada y eficiente. Su implementación en el sector de la seguridad permitirá una mayor precisión y agilidad en la gestión de incidencias y reportes. Además, la automatización y centralización de la información fortalecerán las capacidades de análisis y respuesta del personal de seguridad, elevando los estándares de gestión y operatividad en la protección de instalaciones y activos.</a:t>
            </a:r>
            <a:endParaRPr lang="es-CO" sz="1600" dirty="0">
              <a:solidFill>
                <a:schemeClr val="dk1"/>
              </a:solidFill>
              <a:latin typeface="Work Sans Light "/>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lang="es-CO" sz="1600" b="1" dirty="0">
              <a:solidFill>
                <a:schemeClr val="dk1"/>
              </a:solidFill>
              <a:latin typeface="Work Sans Light"/>
              <a:ea typeface="Work Sans Light"/>
              <a:cs typeface="Work Sans Light"/>
              <a:sym typeface="Work Sans Light"/>
            </a:endParaRPr>
          </a:p>
        </p:txBody>
      </p:sp>
      <p:pic>
        <p:nvPicPr>
          <p:cNvPr id="2" name="Imagen 1">
            <a:extLst>
              <a:ext uri="{FF2B5EF4-FFF2-40B4-BE49-F238E27FC236}">
                <a16:creationId xmlns:a16="http://schemas.microsoft.com/office/drawing/2014/main" id="{2D9FE796-D2DB-78DB-45F7-5FF280016849}"/>
              </a:ext>
            </a:extLst>
          </p:cNvPr>
          <p:cNvPicPr>
            <a:picLocks noChangeAspect="1"/>
          </p:cNvPicPr>
          <p:nvPr/>
        </p:nvPicPr>
        <p:blipFill>
          <a:blip r:embed="rId3"/>
          <a:stretch>
            <a:fillRect/>
          </a:stretch>
        </p:blipFill>
        <p:spPr>
          <a:xfrm>
            <a:off x="9907356" y="248363"/>
            <a:ext cx="849096" cy="902836"/>
          </a:xfrm>
          <a:prstGeom prst="rect">
            <a:avLst/>
          </a:prstGeom>
        </p:spPr>
      </p:pic>
      <p:pic>
        <p:nvPicPr>
          <p:cNvPr id="3" name="Google Shape;130;p4" descr="Interfaz de usuario gráfica, Aplicación, Teams&#10;&#10;Descripción generada automáticamente">
            <a:extLst>
              <a:ext uri="{FF2B5EF4-FFF2-40B4-BE49-F238E27FC236}">
                <a16:creationId xmlns:a16="http://schemas.microsoft.com/office/drawing/2014/main" id="{71701F92-E5B7-0BDF-D955-6F8411246D56}"/>
              </a:ext>
            </a:extLst>
          </p:cNvPr>
          <p:cNvPicPr preferRelativeResize="0"/>
          <p:nvPr/>
        </p:nvPicPr>
        <p:blipFill rotWithShape="1">
          <a:blip r:embed="rId4">
            <a:alphaModFix/>
          </a:blip>
          <a:srcRect/>
          <a:stretch/>
        </p:blipFill>
        <p:spPr>
          <a:xfrm>
            <a:off x="8681241" y="248363"/>
            <a:ext cx="1194633" cy="941668"/>
          </a:xfrm>
          <a:prstGeom prst="rect">
            <a:avLst/>
          </a:prstGeom>
          <a:noFill/>
          <a:ln>
            <a:noFill/>
          </a:ln>
        </p:spPr>
      </p:pic>
      <p:pic>
        <p:nvPicPr>
          <p:cNvPr id="5" name="Imagen 4">
            <a:extLst>
              <a:ext uri="{FF2B5EF4-FFF2-40B4-BE49-F238E27FC236}">
                <a16:creationId xmlns:a16="http://schemas.microsoft.com/office/drawing/2014/main" id="{6CA310DD-E77D-3AAE-D78F-29E017F79035}"/>
              </a:ext>
            </a:extLst>
          </p:cNvPr>
          <p:cNvPicPr>
            <a:picLocks noChangeAspect="1"/>
          </p:cNvPicPr>
          <p:nvPr/>
        </p:nvPicPr>
        <p:blipFill>
          <a:blip r:embed="rId5"/>
          <a:stretch>
            <a:fillRect/>
          </a:stretch>
        </p:blipFill>
        <p:spPr>
          <a:xfrm>
            <a:off x="10943346" y="351099"/>
            <a:ext cx="876300" cy="80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Alcance</a:t>
            </a:r>
            <a:endParaRPr dirty="0"/>
          </a:p>
        </p:txBody>
      </p:sp>
      <p:sp>
        <p:nvSpPr>
          <p:cNvPr id="181" name="Google Shape;181;p10"/>
          <p:cNvSpPr txBox="1"/>
          <p:nvPr/>
        </p:nvSpPr>
        <p:spPr>
          <a:xfrm>
            <a:off x="100451" y="1446445"/>
            <a:ext cx="12091549"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b="1" dirty="0">
                <a:solidFill>
                  <a:schemeClr val="dk1"/>
                </a:solidFill>
                <a:latin typeface="Work Sans Light"/>
                <a:ea typeface="Work Sans Light"/>
                <a:cs typeface="Work Sans Light"/>
                <a:sym typeface="Work Sans Light"/>
              </a:rPr>
              <a:t>Que hace el sistema</a:t>
            </a:r>
            <a:endParaRPr b="1" dirty="0">
              <a:solidFill>
                <a:schemeClr val="dk1"/>
              </a:solidFill>
              <a:latin typeface="Work Sans Light"/>
              <a:ea typeface="Work Sans Light"/>
              <a:cs typeface="Work Sans Light"/>
              <a:sym typeface="Work Sans Light"/>
            </a:endParaRPr>
          </a:p>
          <a:p>
            <a:r>
              <a:rPr lang="es-ES" dirty="0"/>
              <a:t>El sistema R.A.G.S optimiza las operaciones diarias de los guardias de seguridad al permitir el registro de visitantes, la generación de registros de actividad y la coordinación interna en tiempo real.</a:t>
            </a:r>
          </a:p>
          <a:p>
            <a:endParaRPr lang="es-ES" dirty="0"/>
          </a:p>
          <a:p>
            <a:r>
              <a:rPr lang="es-ES" b="1" dirty="0"/>
              <a:t>Registro y Seguimiento de Visitantes</a:t>
            </a:r>
            <a:br>
              <a:rPr lang="es-ES" dirty="0"/>
            </a:br>
            <a:r>
              <a:rPr lang="es-ES" dirty="0"/>
              <a:t>Los guardias de seguridad pueden registrar datos de los visitantes en tiempo real, incluyendo información personal, hora de entrada y salida, y propósito de la visita. También pueden realizar seguimientos de visitas programadas y registrar incidencias relacionadas con el acceso de visitantes.</a:t>
            </a:r>
          </a:p>
          <a:p>
            <a:endParaRPr lang="es-ES" dirty="0"/>
          </a:p>
          <a:p>
            <a:r>
              <a:rPr lang="es-ES" b="1" dirty="0"/>
              <a:t>Registros y Seguimiento de Elementos </a:t>
            </a:r>
          </a:p>
          <a:p>
            <a:r>
              <a:rPr lang="es-ES" dirty="0"/>
              <a:t>Se hará registro de los elementos conocidos como como medio de transporte privado (moto, carro, bici), se hará también registro de computadores con sus elementos adicionales como (mouse, cargador etc..) </a:t>
            </a:r>
          </a:p>
          <a:p>
            <a:endParaRPr lang="es-ES" dirty="0"/>
          </a:p>
          <a:p>
            <a:r>
              <a:rPr lang="es-ES" b="1" dirty="0"/>
              <a:t>Qué NO hace el Sistema</a:t>
            </a:r>
            <a:endParaRPr lang="es-ES" dirty="0"/>
          </a:p>
          <a:p>
            <a:r>
              <a:rPr lang="es-ES" dirty="0"/>
              <a:t>El sistema </a:t>
            </a:r>
            <a:r>
              <a:rPr lang="es-ES" b="1" dirty="0"/>
              <a:t> R.A.G.S </a:t>
            </a:r>
            <a:r>
              <a:rPr lang="es-ES" dirty="0"/>
              <a:t>tiene ciertas limitaciones y no está diseñado para realizar las siguientes operaciones:</a:t>
            </a:r>
          </a:p>
          <a:p>
            <a:pPr marL="285750" indent="-285750">
              <a:buFontTx/>
              <a:buChar char="-"/>
            </a:pPr>
            <a:r>
              <a:rPr lang="es-CO" dirty="0">
                <a:solidFill>
                  <a:schemeClr val="dk1"/>
                </a:solidFill>
                <a:latin typeface="Work Sans Light"/>
                <a:ea typeface="Work Sans Light"/>
                <a:cs typeface="Work Sans Light"/>
                <a:sym typeface="Work Sans Light"/>
              </a:rPr>
              <a:t>No ubicara a las personas fuera del CEET.</a:t>
            </a:r>
          </a:p>
          <a:p>
            <a:pPr marL="285750" indent="-285750">
              <a:buFontTx/>
              <a:buChar char="-"/>
            </a:pPr>
            <a:r>
              <a:rPr lang="es-CO" dirty="0">
                <a:solidFill>
                  <a:schemeClr val="dk1"/>
                </a:solidFill>
                <a:latin typeface="Work Sans Light"/>
                <a:ea typeface="Work Sans Light"/>
                <a:cs typeface="Work Sans Light"/>
                <a:sym typeface="Work Sans Light"/>
              </a:rPr>
              <a:t>No podrá ser manejado por los que no son encargados de seguridad.</a:t>
            </a:r>
          </a:p>
          <a:p>
            <a:pPr marL="285750" indent="-285750">
              <a:buFontTx/>
              <a:buChar char="-"/>
            </a:pPr>
            <a:r>
              <a:rPr lang="es-CO" dirty="0">
                <a:solidFill>
                  <a:schemeClr val="dk1"/>
                </a:solidFill>
                <a:latin typeface="Work Sans Light"/>
                <a:ea typeface="Work Sans Light"/>
                <a:cs typeface="Work Sans Light"/>
                <a:sym typeface="Work Sans Light"/>
              </a:rPr>
              <a:t>No es un seguro para los elementos dañados o perdidos.</a:t>
            </a:r>
          </a:p>
          <a:p>
            <a:pPr marL="285750" indent="-285750">
              <a:buFontTx/>
              <a:buChar char="-"/>
            </a:pPr>
            <a:endParaRPr dirty="0">
              <a:solidFill>
                <a:schemeClr val="dk1"/>
              </a:solidFill>
              <a:latin typeface="Work Sans Light"/>
              <a:ea typeface="Work Sans Light"/>
              <a:cs typeface="Work Sans Light"/>
              <a:sym typeface="Work Sans Light"/>
            </a:endParaRPr>
          </a:p>
        </p:txBody>
      </p:sp>
      <p:sp>
        <p:nvSpPr>
          <p:cNvPr id="4" name="Google Shape;137;p5">
            <a:extLst>
              <a:ext uri="{FF2B5EF4-FFF2-40B4-BE49-F238E27FC236}">
                <a16:creationId xmlns:a16="http://schemas.microsoft.com/office/drawing/2014/main" id="{2351327D-EDDA-5BD0-AF28-619B8B10DCF1}"/>
              </a:ext>
            </a:extLst>
          </p:cNvPr>
          <p:cNvSpPr txBox="1"/>
          <p:nvPr/>
        </p:nvSpPr>
        <p:spPr>
          <a:xfrm>
            <a:off x="9775121"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5" name="Imagen 4">
            <a:extLst>
              <a:ext uri="{FF2B5EF4-FFF2-40B4-BE49-F238E27FC236}">
                <a16:creationId xmlns:a16="http://schemas.microsoft.com/office/drawing/2014/main" id="{1045182A-69CB-939B-21EF-6B7F62143B49}"/>
              </a:ext>
            </a:extLst>
          </p:cNvPr>
          <p:cNvPicPr>
            <a:picLocks noChangeAspect="1"/>
          </p:cNvPicPr>
          <p:nvPr/>
        </p:nvPicPr>
        <p:blipFill>
          <a:blip r:embed="rId3"/>
          <a:stretch>
            <a:fillRect/>
          </a:stretch>
        </p:blipFill>
        <p:spPr>
          <a:xfrm>
            <a:off x="9959766" y="373212"/>
            <a:ext cx="752475" cy="800100"/>
          </a:xfrm>
          <a:prstGeom prst="rect">
            <a:avLst/>
          </a:prstGeom>
        </p:spPr>
      </p:pic>
      <p:pic>
        <p:nvPicPr>
          <p:cNvPr id="6" name="Google Shape;130;p4" descr="Interfaz de usuario gráfica, Aplicación, Teams&#10;&#10;Descripción generada automáticamente">
            <a:extLst>
              <a:ext uri="{FF2B5EF4-FFF2-40B4-BE49-F238E27FC236}">
                <a16:creationId xmlns:a16="http://schemas.microsoft.com/office/drawing/2014/main" id="{24D729F5-87C9-5E1B-FBC1-0FB40D19F9EF}"/>
              </a:ext>
            </a:extLst>
          </p:cNvPr>
          <p:cNvPicPr preferRelativeResize="0"/>
          <p:nvPr/>
        </p:nvPicPr>
        <p:blipFill rotWithShape="1">
          <a:blip r:embed="rId4">
            <a:alphaModFix/>
          </a:blip>
          <a:srcRect/>
          <a:stretch/>
        </p:blipFill>
        <p:spPr>
          <a:xfrm>
            <a:off x="8637031" y="270476"/>
            <a:ext cx="1194633" cy="941668"/>
          </a:xfrm>
          <a:prstGeom prst="rect">
            <a:avLst/>
          </a:prstGeom>
          <a:noFill/>
          <a:ln>
            <a:noFill/>
          </a:ln>
        </p:spPr>
      </p:pic>
      <p:sp>
        <p:nvSpPr>
          <p:cNvPr id="7" name="Google Shape;137;p5">
            <a:extLst>
              <a:ext uri="{FF2B5EF4-FFF2-40B4-BE49-F238E27FC236}">
                <a16:creationId xmlns:a16="http://schemas.microsoft.com/office/drawing/2014/main" id="{40C4587B-7149-E7BD-A451-4D9EAA330F22}"/>
              </a:ext>
            </a:extLst>
          </p:cNvPr>
          <p:cNvSpPr txBox="1"/>
          <p:nvPr/>
        </p:nvSpPr>
        <p:spPr>
          <a:xfrm>
            <a:off x="8680364" y="309308"/>
            <a:ext cx="1080000" cy="94166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pic>
        <p:nvPicPr>
          <p:cNvPr id="9" name="Imagen 8">
            <a:extLst>
              <a:ext uri="{FF2B5EF4-FFF2-40B4-BE49-F238E27FC236}">
                <a16:creationId xmlns:a16="http://schemas.microsoft.com/office/drawing/2014/main" id="{96813D7E-85DC-16EE-7400-66C209D16439}"/>
              </a:ext>
            </a:extLst>
          </p:cNvPr>
          <p:cNvPicPr>
            <a:picLocks noChangeAspect="1"/>
          </p:cNvPicPr>
          <p:nvPr/>
        </p:nvPicPr>
        <p:blipFill>
          <a:blip r:embed="rId5"/>
          <a:stretch>
            <a:fillRect/>
          </a:stretch>
        </p:blipFill>
        <p:spPr>
          <a:xfrm>
            <a:off x="11015169" y="353254"/>
            <a:ext cx="899150" cy="8588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5"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865</Words>
  <Application>Microsoft Office PowerPoint</Application>
  <PresentationFormat>Panorámica</PresentationFormat>
  <Paragraphs>60</Paragraphs>
  <Slides>9</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Work Sans</vt:lpstr>
      <vt:lpstr>Arial</vt:lpstr>
      <vt:lpstr>Calibri</vt:lpstr>
      <vt:lpstr>Work Sans Medium</vt:lpstr>
      <vt:lpstr>Work Sans Light</vt:lpstr>
      <vt:lpstr>Work Sans Light </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Felipe García</cp:lastModifiedBy>
  <cp:revision>13</cp:revision>
  <dcterms:created xsi:type="dcterms:W3CDTF">2020-10-01T23:51:28Z</dcterms:created>
  <dcterms:modified xsi:type="dcterms:W3CDTF">2024-12-11T02:17:14Z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